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notesMasterIdLst>
    <p:notesMasterId r:id="rId41"/>
  </p:notesMasterIdLst>
  <p:handoutMasterIdLst>
    <p:handoutMasterId r:id="rId42"/>
  </p:handoutMasterIdLst>
  <p:sldIdLst>
    <p:sldId id="256" r:id="rId5"/>
    <p:sldId id="346" r:id="rId6"/>
    <p:sldId id="258" r:id="rId7"/>
    <p:sldId id="355" r:id="rId8"/>
    <p:sldId id="397" r:id="rId9"/>
    <p:sldId id="398" r:id="rId10"/>
    <p:sldId id="409" r:id="rId11"/>
    <p:sldId id="389" r:id="rId12"/>
    <p:sldId id="452" r:id="rId13"/>
    <p:sldId id="457" r:id="rId14"/>
    <p:sldId id="453" r:id="rId15"/>
    <p:sldId id="442" r:id="rId16"/>
    <p:sldId id="427" r:id="rId17"/>
    <p:sldId id="454" r:id="rId18"/>
    <p:sldId id="443" r:id="rId19"/>
    <p:sldId id="428" r:id="rId20"/>
    <p:sldId id="402" r:id="rId21"/>
    <p:sldId id="441" r:id="rId22"/>
    <p:sldId id="429" r:id="rId23"/>
    <p:sldId id="419" r:id="rId24"/>
    <p:sldId id="455" r:id="rId25"/>
    <p:sldId id="456" r:id="rId26"/>
    <p:sldId id="450" r:id="rId27"/>
    <p:sldId id="451" r:id="rId28"/>
    <p:sldId id="446" r:id="rId29"/>
    <p:sldId id="447" r:id="rId30"/>
    <p:sldId id="448" r:id="rId31"/>
    <p:sldId id="449" r:id="rId32"/>
    <p:sldId id="438" r:id="rId33"/>
    <p:sldId id="439" r:id="rId34"/>
    <p:sldId id="440" r:id="rId35"/>
    <p:sldId id="434" r:id="rId36"/>
    <p:sldId id="435" r:id="rId37"/>
    <p:sldId id="405" r:id="rId38"/>
    <p:sldId id="436" r:id="rId39"/>
    <p:sldId id="270" r:id="rId4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 Venâncio" initials="RV" lastIdx="7" clrIdx="0">
    <p:extLst>
      <p:ext uri="{19B8F6BF-5375-455C-9EA6-DF929625EA0E}">
        <p15:presenceInfo xmlns:p15="http://schemas.microsoft.com/office/powerpoint/2012/main" userId="S-1-5-21-2915997116-4131603029-1789207793-4279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05050"/>
    <a:srgbClr val="040404"/>
    <a:srgbClr val="003399"/>
    <a:srgbClr val="9AAE04"/>
    <a:srgbClr val="6785C1"/>
    <a:srgbClr val="1994A4"/>
    <a:srgbClr val="960F68"/>
    <a:srgbClr val="DDB322"/>
    <a:srgbClr val="E39F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533" autoAdjust="0"/>
  </p:normalViewPr>
  <p:slideViewPr>
    <p:cSldViewPr snapToGrid="0">
      <p:cViewPr>
        <p:scale>
          <a:sx n="100" d="100"/>
          <a:sy n="100" d="100"/>
        </p:scale>
        <p:origin x="510" y="450"/>
      </p:cViewPr>
      <p:guideLst/>
    </p:cSldViewPr>
  </p:slideViewPr>
  <p:outlineViewPr>
    <p:cViewPr>
      <p:scale>
        <a:sx n="33" d="100"/>
        <a:sy n="33" d="100"/>
      </p:scale>
      <p:origin x="0" y="-127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Arevalo Dosuna" userId="S::rarevalo@everis.com::a2759ae2-ce75-4ad3-815d-07eba4637d9d" providerId="AD" clId="Web-{9E147FEC-8E04-447A-A396-37882DC5ECF2}"/>
    <pc:docChg chg="addSld modSld">
      <pc:chgData name="Ruben Arevalo Dosuna" userId="S::rarevalo@everis.com::a2759ae2-ce75-4ad3-815d-07eba4637d9d" providerId="AD" clId="Web-{9E147FEC-8E04-447A-A396-37882DC5ECF2}" dt="2018-09-11T17:41:36.820" v="262"/>
      <pc:docMkLst>
        <pc:docMk/>
      </pc:docMkLst>
      <pc:sldChg chg="modSp">
        <pc:chgData name="Ruben Arevalo Dosuna" userId="S::rarevalo@everis.com::a2759ae2-ce75-4ad3-815d-07eba4637d9d" providerId="AD" clId="Web-{9E147FEC-8E04-447A-A396-37882DC5ECF2}" dt="2018-09-11T17:29:26.309" v="194" actId="1076"/>
        <pc:sldMkLst>
          <pc:docMk/>
          <pc:sldMk cId="814614951" sldId="256"/>
        </pc:sldMkLst>
        <pc:spChg chg="mod">
          <ac:chgData name="Ruben Arevalo Dosuna" userId="S::rarevalo@everis.com::a2759ae2-ce75-4ad3-815d-07eba4637d9d" providerId="AD" clId="Web-{9E147FEC-8E04-447A-A396-37882DC5ECF2}" dt="2018-09-11T17:29:23.356" v="193" actId="14100"/>
          <ac:spMkLst>
            <pc:docMk/>
            <pc:sldMk cId="814614951" sldId="256"/>
            <ac:spMk id="6" creationId="{00000000-0000-0000-0000-000000000000}"/>
          </ac:spMkLst>
        </pc:spChg>
        <pc:spChg chg="mod">
          <ac:chgData name="Ruben Arevalo Dosuna" userId="S::rarevalo@everis.com::a2759ae2-ce75-4ad3-815d-07eba4637d9d" providerId="AD" clId="Web-{9E147FEC-8E04-447A-A396-37882DC5ECF2}" dt="2018-09-11T17:29:26.309" v="194" actId="1076"/>
          <ac:spMkLst>
            <pc:docMk/>
            <pc:sldMk cId="814614951" sldId="256"/>
            <ac:spMk id="7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29:40.403" v="196"/>
        <pc:sldMkLst>
          <pc:docMk/>
          <pc:sldMk cId="1357616486" sldId="318"/>
        </pc:sldMkLst>
        <pc:spChg chg="add del mod">
          <ac:chgData name="Ruben Arevalo Dosuna" userId="S::rarevalo@everis.com::a2759ae2-ce75-4ad3-815d-07eba4637d9d" providerId="AD" clId="Web-{9E147FEC-8E04-447A-A396-37882DC5ECF2}" dt="2018-09-11T17:29:40.403" v="196"/>
          <ac:spMkLst>
            <pc:docMk/>
            <pc:sldMk cId="1357616486" sldId="318"/>
            <ac:spMk id="3" creationId="{B00A1256-972E-4C9A-A9BB-D146F470B299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29:34.919" v="195"/>
          <ac:spMkLst>
            <pc:docMk/>
            <pc:sldMk cId="1357616486" sldId="318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29:06.856" v="188" actId="20577"/>
        <pc:sldMkLst>
          <pc:docMk/>
          <pc:sldMk cId="979556859" sldId="355"/>
        </pc:sldMkLst>
        <pc:spChg chg="mod">
          <ac:chgData name="Ruben Arevalo Dosuna" userId="S::rarevalo@everis.com::a2759ae2-ce75-4ad3-815d-07eba4637d9d" providerId="AD" clId="Web-{9E147FEC-8E04-447A-A396-37882DC5ECF2}" dt="2018-09-11T17:29:06.856" v="188" actId="20577"/>
          <ac:spMkLst>
            <pc:docMk/>
            <pc:sldMk cId="979556859" sldId="355"/>
            <ac:spMk id="37" creationId="{A1E04E64-AB45-6B42-BF17-93C3272AF7A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35:08.463" v="261"/>
        <pc:sldMkLst>
          <pc:docMk/>
          <pc:sldMk cId="2566697549" sldId="359"/>
        </pc:sldMkLst>
        <pc:spChg chg="add del mod">
          <ac:chgData name="Ruben Arevalo Dosuna" userId="S::rarevalo@everis.com::a2759ae2-ce75-4ad3-815d-07eba4637d9d" providerId="AD" clId="Web-{9E147FEC-8E04-447A-A396-37882DC5ECF2}" dt="2018-09-11T17:35:08.463" v="261"/>
          <ac:spMkLst>
            <pc:docMk/>
            <pc:sldMk cId="2566697549" sldId="359"/>
            <ac:spMk id="3" creationId="{CDE8FE3F-E2E3-4C47-9749-DD0824A94423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35:02.728" v="260"/>
          <ac:spMkLst>
            <pc:docMk/>
            <pc:sldMk cId="2566697549" sldId="359"/>
            <ac:spMk id="23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41:36.820" v="262"/>
        <pc:sldMkLst>
          <pc:docMk/>
          <pc:sldMk cId="1159150530" sldId="363"/>
        </pc:sldMkLst>
        <pc:spChg chg="add mod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3" creationId="{FBC4F461-AC60-4B8A-A410-818A5BA1201E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4:40.807" v="257" actId="20577"/>
        <pc:sldMkLst>
          <pc:docMk/>
          <pc:sldMk cId="4129451919" sldId="365"/>
        </pc:sldMkLst>
        <pc:spChg chg="mod">
          <ac:chgData name="Ruben Arevalo Dosuna" userId="S::rarevalo@everis.com::a2759ae2-ce75-4ad3-815d-07eba4637d9d" providerId="AD" clId="Web-{9E147FEC-8E04-447A-A396-37882DC5ECF2}" dt="2018-09-11T17:34:40.807" v="257" actId="20577"/>
          <ac:spMkLst>
            <pc:docMk/>
            <pc:sldMk cId="4129451919" sldId="365"/>
            <ac:spMk id="37" creationId="{A1E04E64-AB45-6B42-BF17-93C3272AF7A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2:42.089" v="212" actId="20577"/>
        <pc:sldMkLst>
          <pc:docMk/>
          <pc:sldMk cId="2511268829" sldId="368"/>
        </pc:sldMkLst>
        <pc:spChg chg="mod">
          <ac:chgData name="Ruben Arevalo Dosuna" userId="S::rarevalo@everis.com::a2759ae2-ce75-4ad3-815d-07eba4637d9d" providerId="AD" clId="Web-{9E147FEC-8E04-447A-A396-37882DC5ECF2}" dt="2018-09-11T17:32:42.089" v="212" actId="20577"/>
          <ac:spMkLst>
            <pc:docMk/>
            <pc:sldMk cId="2511268829" sldId="368"/>
            <ac:spMk id="37" creationId="{A1E04E64-AB45-6B42-BF17-93C3272AF7A0}"/>
          </ac:spMkLst>
        </pc:spChg>
      </pc:sldChg>
      <pc:sldChg chg="addSp delSp modSp delCm">
        <pc:chgData name="Ruben Arevalo Dosuna" userId="S::rarevalo@everis.com::a2759ae2-ce75-4ad3-815d-07eba4637d9d" providerId="AD" clId="Web-{9E147FEC-8E04-447A-A396-37882DC5ECF2}" dt="2018-09-11T17:12:19.410" v="15" actId="14100"/>
        <pc:sldMkLst>
          <pc:docMk/>
          <pc:sldMk cId="1339882135" sldId="380"/>
        </pc:sldMkLst>
        <pc:picChg chg="del">
          <ac:chgData name="Ruben Arevalo Dosuna" userId="S::rarevalo@everis.com::a2759ae2-ce75-4ad3-815d-07eba4637d9d" providerId="AD" clId="Web-{9E147FEC-8E04-447A-A396-37882DC5ECF2}" dt="2018-09-11T17:11:17.988" v="1"/>
          <ac:picMkLst>
            <pc:docMk/>
            <pc:sldMk cId="1339882135" sldId="380"/>
            <ac:picMk id="2" creationId="{00000000-0000-0000-0000-000000000000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11:45.597" v="10"/>
          <ac:picMkLst>
            <pc:docMk/>
            <pc:sldMk cId="1339882135" sldId="380"/>
            <ac:picMk id="3" creationId="{47FA1512-7E8E-4C2F-AF69-0D6FA0A0F42F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1:16.191" v="0"/>
          <ac:picMkLst>
            <pc:docMk/>
            <pc:sldMk cId="1339882135" sldId="380"/>
            <ac:picMk id="4" creationId="{00000000-0000-0000-0000-000000000000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12:19.410" v="15" actId="14100"/>
          <ac:picMkLst>
            <pc:docMk/>
            <pc:sldMk cId="1339882135" sldId="380"/>
            <ac:picMk id="6" creationId="{2693BE94-0F0B-4489-8255-B5393FF494AA}"/>
          </ac:picMkLst>
        </pc:picChg>
      </pc:sldChg>
      <pc:sldChg chg="addSp modSp delCm">
        <pc:chgData name="Ruben Arevalo Dosuna" userId="S::rarevalo@everis.com::a2759ae2-ce75-4ad3-815d-07eba4637d9d" providerId="AD" clId="Web-{9E147FEC-8E04-447A-A396-37882DC5ECF2}" dt="2018-09-11T17:28:29.950" v="179"/>
        <pc:sldMkLst>
          <pc:docMk/>
          <pc:sldMk cId="2098334026" sldId="384"/>
        </pc:sldMkLst>
        <pc:spChg chg="mod">
          <ac:chgData name="Ruben Arevalo Dosuna" userId="S::rarevalo@everis.com::a2759ae2-ce75-4ad3-815d-07eba4637d9d" providerId="AD" clId="Web-{9E147FEC-8E04-447A-A396-37882DC5ECF2}" dt="2018-09-11T17:18:28.720" v="120" actId="20577"/>
          <ac:spMkLst>
            <pc:docMk/>
            <pc:sldMk cId="2098334026" sldId="384"/>
            <ac:spMk id="8" creationId="{00000000-0000-0000-0000-000000000000}"/>
          </ac:spMkLst>
        </pc:spChg>
        <pc:graphicFrameChg chg="add mod modGraphic">
          <ac:chgData name="Ruben Arevalo Dosuna" userId="S::rarevalo@everis.com::a2759ae2-ce75-4ad3-815d-07eba4637d9d" providerId="AD" clId="Web-{9E147FEC-8E04-447A-A396-37882DC5ECF2}" dt="2018-09-11T17:28:29.950" v="179"/>
          <ac:graphicFrameMkLst>
            <pc:docMk/>
            <pc:sldMk cId="2098334026" sldId="384"/>
            <ac:graphicFrameMk id="3" creationId="{61C6E08A-AEA7-4B53-88E3-0F797C30F7EA}"/>
          </ac:graphicFrameMkLst>
        </pc:graphicFrameChg>
      </pc:sldChg>
      <pc:sldChg chg="addSp delSp modSp add replId">
        <pc:chgData name="Ruben Arevalo Dosuna" userId="S::rarevalo@everis.com::a2759ae2-ce75-4ad3-815d-07eba4637d9d" providerId="AD" clId="Web-{9E147FEC-8E04-447A-A396-37882DC5ECF2}" dt="2018-09-11T17:13:55.549" v="21" actId="1076"/>
        <pc:sldMkLst>
          <pc:docMk/>
          <pc:sldMk cId="3816428582" sldId="387"/>
        </pc:sldMkLst>
        <pc:picChg chg="add mod">
          <ac:chgData name="Ruben Arevalo Dosuna" userId="S::rarevalo@everis.com::a2759ae2-ce75-4ad3-815d-07eba4637d9d" providerId="AD" clId="Web-{9E147FEC-8E04-447A-A396-37882DC5ECF2}" dt="2018-09-11T17:13:55.549" v="21" actId="1076"/>
          <ac:picMkLst>
            <pc:docMk/>
            <pc:sldMk cId="3816428582" sldId="387"/>
            <ac:picMk id="2" creationId="{6578D608-E003-4A00-A200-5611C245E0F8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2:34.535" v="17"/>
          <ac:picMkLst>
            <pc:docMk/>
            <pc:sldMk cId="3816428582" sldId="387"/>
            <ac:picMk id="6" creationId="{2693BE94-0F0B-4489-8255-B5393FF494AA}"/>
          </ac:picMkLst>
        </pc:picChg>
      </pc:sldChg>
      <pc:sldChg chg="addSp delSp modSp add replId">
        <pc:chgData name="Ruben Arevalo Dosuna" userId="S::rarevalo@everis.com::a2759ae2-ce75-4ad3-815d-07eba4637d9d" providerId="AD" clId="Web-{9E147FEC-8E04-447A-A396-37882DC5ECF2}" dt="2018-09-11T17:27:34.856" v="139" actId="1076"/>
        <pc:sldMkLst>
          <pc:docMk/>
          <pc:sldMk cId="2001614598" sldId="388"/>
        </pc:sldMkLst>
        <pc:spChg chg="add del mod">
          <ac:chgData name="Ruben Arevalo Dosuna" userId="S::rarevalo@everis.com::a2759ae2-ce75-4ad3-815d-07eba4637d9d" providerId="AD" clId="Web-{9E147FEC-8E04-447A-A396-37882DC5ECF2}" dt="2018-09-11T17:15:30.080" v="26"/>
          <ac:spMkLst>
            <pc:docMk/>
            <pc:sldMk cId="2001614598" sldId="388"/>
            <ac:spMk id="3" creationId="{9E04EE77-C5B9-4602-8E35-46B20DF3ACA9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5:52.935" v="124"/>
          <ac:spMkLst>
            <pc:docMk/>
            <pc:sldMk cId="2001614598" sldId="388"/>
            <ac:spMk id="6" creationId="{21531A8A-42BE-42A2-B62E-2E307403CF96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7:06.825" v="132"/>
          <ac:spMkLst>
            <pc:docMk/>
            <pc:sldMk cId="2001614598" sldId="388"/>
            <ac:spMk id="13" creationId="{377F1DBF-7707-4D79-B350-806174A1FC4F}"/>
          </ac:spMkLst>
        </pc:spChg>
        <pc:picChg chg="del">
          <ac:chgData name="Ruben Arevalo Dosuna" userId="S::rarevalo@everis.com::a2759ae2-ce75-4ad3-815d-07eba4637d9d" providerId="AD" clId="Web-{9E147FEC-8E04-447A-A396-37882DC5ECF2}" dt="2018-09-11T17:15:22.487" v="23"/>
          <ac:picMkLst>
            <pc:docMk/>
            <pc:sldMk cId="2001614598" sldId="388"/>
            <ac:picMk id="2" creationId="{6578D608-E003-4A00-A200-5611C245E0F8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5:46.592" v="121"/>
          <ac:picMkLst>
            <pc:docMk/>
            <pc:sldMk cId="2001614598" sldId="388"/>
            <ac:picMk id="4" creationId="{8AEDC0A8-9758-40DA-87FD-97F8239E016E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8.669" v="133"/>
          <ac:picMkLst>
            <pc:docMk/>
            <pc:sldMk cId="2001614598" sldId="388"/>
            <ac:picMk id="9" creationId="{ECE89826-048D-42A0-88E9-BA5D2FA6AAE2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1.623" v="129"/>
          <ac:picMkLst>
            <pc:docMk/>
            <pc:sldMk cId="2001614598" sldId="388"/>
            <ac:picMk id="11" creationId="{3D376E5C-97E1-4EC5-A2A0-5B7C2F860FD1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27:34.856" v="139" actId="1076"/>
          <ac:picMkLst>
            <pc:docMk/>
            <pc:sldMk cId="2001614598" sldId="388"/>
            <ac:picMk id="14" creationId="{DA7B98D8-322E-47BD-9FCC-F232F16B54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20/02/2019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25987-DD26-4D47-B660-E2463DC9FBD3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868E1-1E00-4C1F-ADC0-964F0883D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12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5849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2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862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61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34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  <p:cxnSp>
        <p:nvCxnSpPr>
          <p:cNvPr id="11" name="Conector recto 10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095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18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575995" y="2415948"/>
            <a:ext cx="9575538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 err="1"/>
              <a:t>Questions</a:t>
            </a:r>
            <a:r>
              <a:rPr lang="es-ES" sz="3400" b="1" dirty="0"/>
              <a:t> and </a:t>
            </a:r>
            <a:r>
              <a:rPr lang="es-ES" sz="3400" b="1" dirty="0" err="1"/>
              <a:t>suggestions</a:t>
            </a:r>
            <a:endParaRPr lang="es-ES" sz="3400" b="1" dirty="0"/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err="1">
                <a:solidFill>
                  <a:srgbClr val="9AAE04"/>
                </a:solidFill>
              </a:rPr>
              <a:t>Consulting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Transformation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Technology</a:t>
            </a:r>
            <a:r>
              <a:rPr lang="es-ES" sz="1600">
                <a:solidFill>
                  <a:srgbClr val="9AAE04"/>
                </a:solidFill>
              </a:rPr>
              <a:t> and </a:t>
            </a:r>
            <a:r>
              <a:rPr lang="es-ES" sz="1600" err="1">
                <a:solidFill>
                  <a:srgbClr val="9AAE04"/>
                </a:solidFill>
              </a:rPr>
              <a:t>Operations</a:t>
            </a:r>
            <a:r>
              <a:rPr lang="es-ES" sz="160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2859305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94933"/>
            <a:ext cx="9144000" cy="5063067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Overview</a:t>
            </a:r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666062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6135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666061" y="4542631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666062" y="5087143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6801342" y="2814109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6801342" y="3353859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6853557" y="4845835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6853558" y="5405436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cxnSp>
        <p:nvCxnSpPr>
          <p:cNvPr id="13" name="Conector recto 12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380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-287865"/>
            <a:ext cx="3733801" cy="7134224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8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35331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7299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6644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493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6245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3047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246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21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20/02/2019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‹#›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veris-rpam/RPaM-Ontology/blob/v1.1.0/02-Conceptual_Data_Model/RPaM.EAP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everis-rpam/RPaM-Ontology/wiki/Conceptual-Model-v1.1#RPaM-Ontology-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everis-rpam/RPaM-Ontology/blob/v1.1.0/02-Conceptual_Data_Model/RPaM.EA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everis-rpam/RPaM-Ontology/wiki/Conceptual-Model-v1.1#rpam-agent-" TargetMode="Externa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everis-rpam/RPaM-Ontology/wiki/Conceptual-Model-v1.1#eMandate-Request-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hyperlink" Target="https://github.com/everis-rpam/RPaM-Ontology/wiki/Conceptual-Model-v1.1#emandate-response-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cefdigital/wiki/display/SDBX/2018/11/23/CEF+eInvoicing:+Publication+of+the+Electronic+Address+Scheme+Code+List" TargetMode="External"/><Relationship Id="rId2" Type="http://schemas.openxmlformats.org/officeDocument/2006/relationships/hyperlink" Target="https://peppol.eu/wp-content/uploads/2017/12/PEPPOL_Policy-for-use-of-identifiers-300-11_certificates.pdf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unece.org/trade/untdid/d08a/tred/tred3055.htm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mailto:everis-rpam@everis.com" TargetMode="Externa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/>
          <p:cNvSpPr/>
          <p:nvPr/>
        </p:nvSpPr>
        <p:spPr>
          <a:xfrm>
            <a:off x="643730" y="3182034"/>
            <a:ext cx="2989264" cy="298926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1610118" y="5520797"/>
            <a:ext cx="1143000" cy="338137"/>
          </a:xfrm>
        </p:spPr>
        <p:txBody>
          <a:bodyPr/>
          <a:lstStyle/>
          <a:p>
            <a:r>
              <a:rPr lang="en-GB" noProof="0" dirty="0" err="1"/>
              <a:t>RPaM</a:t>
            </a:r>
            <a:endParaRPr lang="en-GB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877881" y="3782749"/>
            <a:ext cx="2577305" cy="367398"/>
          </a:xfrm>
        </p:spPr>
        <p:txBody>
          <a:bodyPr/>
          <a:lstStyle/>
          <a:p>
            <a:r>
              <a:rPr lang="en-GB" sz="2400" noProof="0" dirty="0"/>
              <a:t>Representation Powers </a:t>
            </a:r>
          </a:p>
          <a:p>
            <a:r>
              <a:rPr lang="en-GB" sz="2400" noProof="0" dirty="0"/>
              <a:t>and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962814" y="4948125"/>
            <a:ext cx="2437608" cy="456670"/>
          </a:xfrm>
        </p:spPr>
        <p:txBody>
          <a:bodyPr/>
          <a:lstStyle/>
          <a:p>
            <a:r>
              <a:rPr lang="en-GB" sz="2400" noProof="0" dirty="0"/>
              <a:t>Mandates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4478429" y="5638801"/>
            <a:ext cx="4369229" cy="220133"/>
          </a:xfrm>
        </p:spPr>
        <p:txBody>
          <a:bodyPr/>
          <a:lstStyle/>
          <a:p>
            <a:pPr algn="r"/>
            <a:r>
              <a:rPr lang="en-GB" noProof="0" dirty="0"/>
              <a:t>DIGIT</a:t>
            </a:r>
          </a:p>
          <a:p>
            <a:pPr algn="r"/>
            <a:r>
              <a:rPr lang="en-GB" noProof="0" dirty="0" smtClean="0"/>
              <a:t>3</a:t>
            </a:r>
            <a:r>
              <a:rPr lang="en-GB" baseline="30000" noProof="0" dirty="0" smtClean="0"/>
              <a:t>rd</a:t>
            </a:r>
            <a:r>
              <a:rPr lang="en-GB" noProof="0" dirty="0" smtClean="0"/>
              <a:t> Working </a:t>
            </a:r>
            <a:r>
              <a:rPr lang="en-GB" noProof="0" dirty="0"/>
              <a:t>Group Meeting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6145402" y="6365839"/>
            <a:ext cx="2702256" cy="319867"/>
          </a:xfrm>
        </p:spPr>
        <p:txBody>
          <a:bodyPr/>
          <a:lstStyle/>
          <a:p>
            <a:r>
              <a:rPr lang="en-GB" noProof="0" dirty="0" smtClean="0"/>
              <a:t>21</a:t>
            </a:r>
            <a:r>
              <a:rPr lang="en-GB" baseline="30000" noProof="0" dirty="0" smtClean="0"/>
              <a:t>st</a:t>
            </a:r>
            <a:r>
              <a:rPr lang="en-GB" noProof="0" dirty="0" smtClean="0"/>
              <a:t> February </a:t>
            </a:r>
            <a:r>
              <a:rPr lang="en-GB" noProof="0" dirty="0"/>
              <a:t>2019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29" y="266700"/>
            <a:ext cx="956205" cy="6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3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Work ongoing: new transactions</a:t>
            </a:r>
            <a:endParaRPr lang="en-GB" sz="1800" noProof="0" dirty="0"/>
          </a:p>
        </p:txBody>
      </p:sp>
      <p:sp>
        <p:nvSpPr>
          <p:cNvPr id="16" name="TextBox 2"/>
          <p:cNvSpPr txBox="1"/>
          <p:nvPr/>
        </p:nvSpPr>
        <p:spPr>
          <a:xfrm>
            <a:off x="305381" y="1814467"/>
            <a:ext cx="8166100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discussions on the issues have also raised possible new transactions, e.g. need for a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ServiceReport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for notifications back to the eMandate Registry: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03" y="2412546"/>
            <a:ext cx="5832055" cy="444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8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499" t="14629" r="44688" b="10926"/>
          <a:stretch/>
        </p:blipFill>
        <p:spPr>
          <a:xfrm>
            <a:off x="3516526" y="150424"/>
            <a:ext cx="2635078" cy="291818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443416" y="1906073"/>
            <a:ext cx="1044146" cy="42210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3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Work ongoing: XML Syntax binding</a:t>
            </a:r>
            <a:endParaRPr lang="en-GB" sz="1800" noProof="0" dirty="0"/>
          </a:p>
        </p:txBody>
      </p:sp>
      <p:sp>
        <p:nvSpPr>
          <p:cNvPr id="5" name="TextBox 2"/>
          <p:cNvSpPr txBox="1"/>
          <p:nvPr/>
        </p:nvSpPr>
        <p:spPr>
          <a:xfrm>
            <a:off x="132386" y="1748564"/>
            <a:ext cx="3311030" cy="43242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We have re-structured the code repository folder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We have started converting (automatically) the </a:t>
            </a:r>
            <a:r>
              <a:rPr lang="en-GB" sz="11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data model into UBL-2.3 NDR-conformant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In the next weeks we’ll provide example XML instances of </a:t>
            </a:r>
            <a:r>
              <a:rPr lang="en-GB" sz="11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eMandateRequest</a:t>
            </a: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, </a:t>
            </a:r>
            <a:r>
              <a:rPr lang="en-GB" sz="11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eMandateResponse</a:t>
            </a: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expressed as UBL-2.3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final deliverables will include two syntax bindings: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OWL-DL-Turtle (for data integration and user-friendly documentation purposes), and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UBL-2.3 XML artefacts (for real transactions)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1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1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7708" t="15001" r="40417" b="4814"/>
          <a:stretch/>
        </p:blipFill>
        <p:spPr>
          <a:xfrm>
            <a:off x="5135622" y="1609517"/>
            <a:ext cx="2876550" cy="3098374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4971610" y="2519868"/>
            <a:ext cx="1076851" cy="6343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489" y="4228022"/>
            <a:ext cx="5676496" cy="262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 smtClean="0"/>
              <a:t>MS-</a:t>
            </a:r>
            <a:r>
              <a:rPr lang="en-GB" noProof="0" dirty="0" err="1" smtClean="0"/>
              <a:t>RPaM</a:t>
            </a:r>
            <a:endParaRPr lang="en-GB" noProof="0" dirty="0" smtClean="0"/>
          </a:p>
          <a:p>
            <a:r>
              <a:rPr lang="en-GB" dirty="0"/>
              <a:t>Mapping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6677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2844" t="22714" r="1468" b="3035"/>
          <a:stretch/>
        </p:blipFill>
        <p:spPr>
          <a:xfrm>
            <a:off x="756420" y="1569200"/>
            <a:ext cx="7705746" cy="3376818"/>
          </a:xfrm>
          <a:prstGeom prst="rect">
            <a:avLst/>
          </a:prstGeom>
          <a:ln>
            <a:solidFill>
              <a:srgbClr val="505050"/>
            </a:solidFill>
          </a:ln>
        </p:spPr>
      </p:pic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dirty="0" smtClean="0"/>
              <a:t>Mapping MS-</a:t>
            </a:r>
            <a:r>
              <a:rPr lang="en-GB" sz="1800" dirty="0" err="1" smtClean="0"/>
              <a:t>RPaM</a:t>
            </a:r>
            <a:r>
              <a:rPr lang="en-GB" sz="1800" dirty="0" smtClean="0"/>
              <a:t> - </a:t>
            </a:r>
            <a:r>
              <a:rPr lang="en-GB" sz="1800" noProof="0" dirty="0" smtClean="0"/>
              <a:t>IRs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2661" t="18806" b="5269"/>
          <a:stretch/>
        </p:blipFill>
        <p:spPr>
          <a:xfrm>
            <a:off x="4100974" y="4629097"/>
            <a:ext cx="4907559" cy="2135770"/>
          </a:xfrm>
          <a:prstGeom prst="rect">
            <a:avLst/>
          </a:prstGeom>
          <a:ln>
            <a:solidFill>
              <a:srgbClr val="50505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2293" t="22993" r="8322" b="14201"/>
          <a:stretch/>
        </p:blipFill>
        <p:spPr>
          <a:xfrm>
            <a:off x="210053" y="4877344"/>
            <a:ext cx="4515771" cy="1887523"/>
          </a:xfrm>
          <a:prstGeom prst="rect">
            <a:avLst/>
          </a:prstGeom>
          <a:ln>
            <a:solidFill>
              <a:srgbClr val="505050"/>
            </a:solidFill>
          </a:ln>
        </p:spPr>
      </p:pic>
    </p:spTree>
    <p:extLst>
      <p:ext uri="{BB962C8B-B14F-4D97-AF65-F5344CB8AC3E}">
        <p14:creationId xmlns:p14="http://schemas.microsoft.com/office/powerpoint/2010/main" val="11412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dirty="0" smtClean="0"/>
              <a:t>Mapping MS-</a:t>
            </a:r>
            <a:r>
              <a:rPr lang="en-GB" sz="1800" dirty="0" err="1" smtClean="0"/>
              <a:t>RPaM</a:t>
            </a:r>
            <a:r>
              <a:rPr lang="en-GB" sz="1800" dirty="0" smtClean="0"/>
              <a:t> - </a:t>
            </a:r>
            <a:r>
              <a:rPr lang="en-GB" sz="1800" noProof="0" dirty="0" smtClean="0"/>
              <a:t>IRs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661" t="18806" b="5269"/>
          <a:stretch/>
        </p:blipFill>
        <p:spPr>
          <a:xfrm>
            <a:off x="4100974" y="4627150"/>
            <a:ext cx="4907559" cy="2135770"/>
          </a:xfrm>
          <a:prstGeom prst="rect">
            <a:avLst/>
          </a:prstGeom>
          <a:ln>
            <a:solidFill>
              <a:srgbClr val="50505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2293" t="22993" r="8322" b="14201"/>
          <a:stretch/>
        </p:blipFill>
        <p:spPr>
          <a:xfrm>
            <a:off x="210053" y="4627150"/>
            <a:ext cx="4515771" cy="1887523"/>
          </a:xfrm>
          <a:prstGeom prst="rect">
            <a:avLst/>
          </a:prstGeom>
          <a:ln>
            <a:solidFill>
              <a:srgbClr val="505050"/>
            </a:solidFill>
          </a:ln>
        </p:spPr>
      </p:pic>
      <p:sp>
        <p:nvSpPr>
          <p:cNvPr id="9" name="TextBox 2"/>
          <p:cNvSpPr txBox="1"/>
          <p:nvPr/>
        </p:nvSpPr>
        <p:spPr>
          <a:xfrm>
            <a:off x="305381" y="1859208"/>
            <a:ext cx="8166100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Bilateral discussions held with:</a:t>
            </a:r>
          </a:p>
          <a:p>
            <a:pPr lvl="1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AT and 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1"/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We’d like to have similar bilateral discussions with FI, BE, NL and PT, at least to check with them that the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model caters for their information requirements, constraints, business requirements and business rules.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532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 smtClean="0"/>
              <a:t>5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dirty="0" smtClean="0"/>
              <a:t>Conceptual Model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4324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5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smtClean="0"/>
              <a:t>Ontology: previous (v1.0.0)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08" y="1536552"/>
            <a:ext cx="6799183" cy="5190380"/>
          </a:xfrm>
          <a:prstGeom prst="rect">
            <a:avLst/>
          </a:prstGeom>
        </p:spPr>
      </p:pic>
      <p:sp>
        <p:nvSpPr>
          <p:cNvPr id="6" name="Rectángulo 6"/>
          <p:cNvSpPr/>
          <p:nvPr/>
        </p:nvSpPr>
        <p:spPr>
          <a:xfrm>
            <a:off x="7086600" y="1684867"/>
            <a:ext cx="1337734" cy="381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rgbClr val="FFFFFF"/>
                </a:solidFill>
              </a:rPr>
              <a:t>previous</a:t>
            </a: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7" name="Rectángulo 6">
            <a:hlinkClick r:id="rId3"/>
          </p:cNvPr>
          <p:cNvSpPr/>
          <p:nvPr/>
        </p:nvSpPr>
        <p:spPr>
          <a:xfrm>
            <a:off x="7086600" y="2348995"/>
            <a:ext cx="1337734" cy="381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2"/>
                </a:solidFill>
              </a:rPr>
              <a:t>EAP </a:t>
            </a:r>
            <a:r>
              <a:rPr lang="es-ES" dirty="0" smtClean="0">
                <a:solidFill>
                  <a:schemeClr val="bg2"/>
                </a:solidFill>
              </a:rPr>
              <a:t>file</a:t>
            </a:r>
            <a:endParaRPr lang="es-E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3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" t="612" r="3242" b="5077"/>
          <a:stretch/>
        </p:blipFill>
        <p:spPr>
          <a:xfrm>
            <a:off x="2558184" y="1481667"/>
            <a:ext cx="4145702" cy="5283200"/>
          </a:xfrm>
          <a:prstGeom prst="rect">
            <a:avLst/>
          </a:prstGeom>
          <a:ln>
            <a:solidFill>
              <a:srgbClr val="505050"/>
            </a:solidFill>
          </a:ln>
        </p:spPr>
      </p:pic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5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smtClean="0"/>
              <a:t>Ontology: now (v1.1.0)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Rectángulo 6"/>
          <p:cNvSpPr/>
          <p:nvPr/>
        </p:nvSpPr>
        <p:spPr>
          <a:xfrm>
            <a:off x="7086600" y="1684867"/>
            <a:ext cx="133773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current</a:t>
            </a:r>
            <a:endParaRPr lang="es-ES" dirty="0"/>
          </a:p>
        </p:txBody>
      </p:sp>
      <p:sp>
        <p:nvSpPr>
          <p:cNvPr id="8" name="Rectángulo 6">
            <a:hlinkClick r:id="rId4"/>
          </p:cNvPr>
          <p:cNvSpPr/>
          <p:nvPr/>
        </p:nvSpPr>
        <p:spPr>
          <a:xfrm>
            <a:off x="7086600" y="2348995"/>
            <a:ext cx="1337734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2"/>
                </a:solidFill>
              </a:rPr>
              <a:t>EAP </a:t>
            </a:r>
            <a:r>
              <a:rPr lang="es-ES" dirty="0" smtClean="0">
                <a:solidFill>
                  <a:schemeClr val="bg2"/>
                </a:solidFill>
              </a:rPr>
              <a:t>file</a:t>
            </a:r>
            <a:endParaRPr lang="es-E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7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5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r>
              <a:rPr lang="en-GB" sz="1800" dirty="0" err="1" smtClean="0"/>
              <a:t>RPaM</a:t>
            </a:r>
            <a:r>
              <a:rPr lang="en-GB" sz="1800" dirty="0" smtClean="0"/>
              <a:t> </a:t>
            </a:r>
            <a:r>
              <a:rPr lang="en-GB" sz="1800" dirty="0" smtClean="0"/>
              <a:t>Ontology: Agent</a:t>
            </a:r>
            <a:endParaRPr lang="en-GB" sz="1800" dirty="0"/>
          </a:p>
          <a:p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4" y="1505421"/>
            <a:ext cx="7346129" cy="52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6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5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r>
              <a:rPr lang="en-GB" sz="1800" dirty="0" err="1" smtClean="0"/>
              <a:t>RPaM</a:t>
            </a:r>
            <a:r>
              <a:rPr lang="en-GB" sz="1800" dirty="0" smtClean="0"/>
              <a:t> </a:t>
            </a:r>
            <a:r>
              <a:rPr lang="en-GB" sz="1800" dirty="0" smtClean="0"/>
              <a:t>Ontology: eMandate Request and Response</a:t>
            </a:r>
            <a:endParaRPr lang="en-GB" sz="1800" dirty="0"/>
          </a:p>
          <a:p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" t="579" r="4434" b="3146"/>
          <a:stretch/>
        </p:blipFill>
        <p:spPr>
          <a:xfrm>
            <a:off x="578842" y="1483080"/>
            <a:ext cx="3632432" cy="5275501"/>
          </a:xfrm>
          <a:prstGeom prst="rect">
            <a:avLst/>
          </a:prstGeom>
          <a:ln>
            <a:solidFill>
              <a:srgbClr val="505050"/>
            </a:solidFill>
          </a:ln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t="735" r="3847" b="5443"/>
          <a:stretch/>
        </p:blipFill>
        <p:spPr>
          <a:xfrm>
            <a:off x="4653084" y="1483080"/>
            <a:ext cx="3913638" cy="5275502"/>
          </a:xfrm>
          <a:prstGeom prst="rect">
            <a:avLst/>
          </a:prstGeom>
          <a:ln>
            <a:solidFill>
              <a:srgbClr val="505050"/>
            </a:solidFill>
          </a:ln>
        </p:spPr>
      </p:pic>
    </p:spTree>
    <p:extLst>
      <p:ext uri="{BB962C8B-B14F-4D97-AF65-F5344CB8AC3E}">
        <p14:creationId xmlns:p14="http://schemas.microsoft.com/office/powerpoint/2010/main" val="290353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4294967295"/>
          </p:nvPr>
        </p:nvSpPr>
        <p:spPr>
          <a:xfrm>
            <a:off x="2035834" y="720416"/>
            <a:ext cx="5088865" cy="74667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2400" noProof="0" dirty="0" err="1">
                <a:solidFill>
                  <a:schemeClr val="bg2">
                    <a:lumMod val="50000"/>
                  </a:schemeClr>
                </a:solidFill>
              </a:rPr>
              <a:t>RPaM</a:t>
            </a:r>
            <a:r>
              <a:rPr lang="en-GB" sz="2400" noProof="0" dirty="0">
                <a:solidFill>
                  <a:schemeClr val="bg2">
                    <a:lumMod val="50000"/>
                  </a:schemeClr>
                </a:solidFill>
              </a:rPr>
              <a:t> Working Group Meeting </a:t>
            </a:r>
            <a:r>
              <a:rPr lang="en-GB" sz="2400" noProof="0" dirty="0" smtClean="0">
                <a:solidFill>
                  <a:schemeClr val="bg2">
                    <a:lumMod val="50000"/>
                  </a:schemeClr>
                </a:solidFill>
              </a:rPr>
              <a:t>#3</a:t>
            </a:r>
            <a:endParaRPr lang="en-GB" sz="2400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1969150" y="763135"/>
            <a:ext cx="0" cy="703952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905" y="2252999"/>
            <a:ext cx="522316" cy="36064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457441" y="2316779"/>
            <a:ext cx="4170092" cy="4489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GB" sz="1200" b="1" dirty="0">
                <a:solidFill>
                  <a:srgbClr val="9AAE04"/>
                </a:solidFill>
              </a:rPr>
              <a:t>Content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Round Table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Meeting </a:t>
            </a:r>
            <a:r>
              <a:rPr lang="en-GB" sz="1200" dirty="0">
                <a:solidFill>
                  <a:srgbClr val="505050"/>
                </a:solidFill>
              </a:rPr>
              <a:t>objectives </a:t>
            </a:r>
            <a:endParaRPr lang="en-GB" sz="1200" dirty="0" smtClean="0">
              <a:solidFill>
                <a:srgbClr val="505050"/>
              </a:solidFill>
            </a:endParaRP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Work done and ongoing 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MS-</a:t>
            </a:r>
            <a:r>
              <a:rPr lang="en-GB" sz="1200" dirty="0" err="1" smtClean="0">
                <a:solidFill>
                  <a:srgbClr val="505050"/>
                </a:solidFill>
              </a:rPr>
              <a:t>RPaM</a:t>
            </a:r>
            <a:r>
              <a:rPr lang="en-GB" sz="1200" dirty="0" smtClean="0">
                <a:solidFill>
                  <a:srgbClr val="505050"/>
                </a:solidFill>
              </a:rPr>
              <a:t> Mapping</a:t>
            </a:r>
            <a:endParaRPr lang="en-GB" sz="1200" dirty="0" smtClean="0">
              <a:solidFill>
                <a:srgbClr val="505050"/>
              </a:solidFill>
            </a:endParaRP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Conceptual </a:t>
            </a:r>
            <a:r>
              <a:rPr lang="en-GB" sz="1200" dirty="0" smtClean="0">
                <a:solidFill>
                  <a:srgbClr val="505050"/>
                </a:solidFill>
              </a:rPr>
              <a:t>Model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C00000"/>
                </a:solidFill>
              </a:rPr>
              <a:t>Information Requirements and Constraints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Business Requirements and Business Rules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New challenges</a:t>
            </a:r>
            <a:endParaRPr lang="en-GB" sz="1200" dirty="0" smtClean="0">
              <a:solidFill>
                <a:srgbClr val="505050"/>
              </a:solidFill>
            </a:endParaRP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Requests to the WG (reminder)</a:t>
            </a: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GB" sz="1200" dirty="0">
              <a:solidFill>
                <a:srgbClr val="505050"/>
              </a:solidFill>
            </a:endParaRP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200" dirty="0">
                <a:solidFill>
                  <a:srgbClr val="505050"/>
                </a:solidFill>
              </a:rPr>
              <a:t>Questions and suggestions (WG members)</a:t>
            </a:r>
          </a:p>
          <a:p>
            <a:pPr marL="360000" lvl="1" indent="-17145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505050"/>
              </a:solidFill>
            </a:endParaRP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59244" y="843904"/>
            <a:ext cx="1614254" cy="428538"/>
          </a:xfrm>
        </p:spPr>
        <p:txBody>
          <a:bodyPr/>
          <a:lstStyle/>
          <a:p>
            <a:pPr>
              <a:lnSpc>
                <a:spcPts val="800"/>
              </a:lnSpc>
            </a:pPr>
            <a:r>
              <a:rPr lang="en-GB" sz="1800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8014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5</a:t>
            </a:r>
            <a:endParaRPr lang="en-GB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r>
              <a:rPr lang="en-GB" sz="1800" dirty="0" smtClean="0"/>
              <a:t>Use of the CCEV in </a:t>
            </a:r>
            <a:r>
              <a:rPr lang="en-GB" sz="1800" dirty="0" err="1" smtClean="0"/>
              <a:t>RPaM</a:t>
            </a:r>
            <a:endParaRPr lang="en-GB" sz="1800" dirty="0"/>
          </a:p>
          <a:p>
            <a:endParaRPr lang="en-GB" sz="1800" dirty="0"/>
          </a:p>
        </p:txBody>
      </p:sp>
      <p:pic>
        <p:nvPicPr>
          <p:cNvPr id="15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64" y="1604014"/>
            <a:ext cx="8122657" cy="5160853"/>
          </a:xfrm>
          <a:prstGeom prst="rect">
            <a:avLst/>
          </a:prstGeom>
        </p:spPr>
      </p:pic>
      <p:sp>
        <p:nvSpPr>
          <p:cNvPr id="16" name="Rectángulo 5"/>
          <p:cNvSpPr/>
          <p:nvPr/>
        </p:nvSpPr>
        <p:spPr>
          <a:xfrm>
            <a:off x="7501464" y="1693334"/>
            <a:ext cx="133773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Reminder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605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 smtClean="0"/>
              <a:t>6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 smtClean="0"/>
              <a:t>IRCs and PUCs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1518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6</a:t>
            </a:r>
            <a:endParaRPr lang="en-GB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r>
              <a:rPr lang="en-GB" sz="1800" dirty="0" smtClean="0"/>
              <a:t>Information Requirements and Constraints</a:t>
            </a:r>
            <a:endParaRPr lang="en-GB" sz="1800" dirty="0"/>
          </a:p>
          <a:p>
            <a:endParaRPr lang="en-GB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7812" t="11296" r="28854" b="4074"/>
          <a:stretch/>
        </p:blipFill>
        <p:spPr>
          <a:xfrm>
            <a:off x="261227" y="1497032"/>
            <a:ext cx="4631953" cy="50884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5729" t="6481" r="39375" b="3704"/>
          <a:stretch/>
        </p:blipFill>
        <p:spPr>
          <a:xfrm>
            <a:off x="4893180" y="1497032"/>
            <a:ext cx="3880350" cy="561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 smtClean="0"/>
              <a:t>7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 smtClean="0"/>
              <a:t>Needs &amp; rules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7592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7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Needs and rules </a:t>
            </a:r>
            <a:r>
              <a:rPr lang="en-GB" sz="1800" b="1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(reminder</a:t>
            </a:r>
            <a:r>
              <a:rPr lang="en-GB" sz="18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)</a:t>
            </a:r>
            <a:endParaRPr lang="en-GB" sz="18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TextBox 2"/>
          <p:cNvSpPr txBox="1"/>
          <p:nvPr/>
        </p:nvSpPr>
        <p:spPr>
          <a:xfrm>
            <a:off x="220364" y="1746373"/>
            <a:ext cx="8166100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Need for Identifier Policy</a:t>
            </a:r>
          </a:p>
          <a:p>
            <a:pPr lvl="2"/>
            <a:endParaRPr lang="en-GB" sz="16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Define/Adopt an Identifier(s) Policy for NP, LG and other entities (e.g. Agents)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Examples</a:t>
            </a:r>
            <a:r>
              <a:rPr lang="es-E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accent6">
                  <a:lumMod val="50000"/>
                </a:schemeClr>
              </a:solidFill>
              <a:cs typeface="Arial"/>
              <a:hlinkClick r:id="rId2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2"/>
              </a:rPr>
              <a:t>OpenPEPPOL</a:t>
            </a:r>
            <a:r>
              <a:rPr lang="es-ES" sz="1600" dirty="0" smtClean="0">
                <a:hlinkClick r:id="rId2"/>
              </a:rPr>
              <a:t> </a:t>
            </a:r>
            <a:r>
              <a:rPr lang="es-ES" sz="1600" dirty="0" err="1">
                <a:hlinkClick r:id="rId2"/>
              </a:rPr>
              <a:t>policy</a:t>
            </a:r>
            <a:r>
              <a:rPr lang="es-ES" sz="1600" dirty="0">
                <a:hlinkClick r:id="rId2"/>
              </a:rPr>
              <a:t> </a:t>
            </a:r>
            <a:r>
              <a:rPr lang="es-ES" sz="1600" dirty="0" err="1">
                <a:hlinkClick r:id="rId2"/>
              </a:rPr>
              <a:t>for</a:t>
            </a:r>
            <a:r>
              <a:rPr lang="es-ES" sz="1600" dirty="0">
                <a:hlinkClick r:id="rId2"/>
              </a:rPr>
              <a:t> </a:t>
            </a:r>
            <a:r>
              <a:rPr lang="es-ES" sz="1600" dirty="0" err="1" smtClean="0">
                <a:hlinkClick r:id="rId2"/>
              </a:rPr>
              <a:t>identifiers</a:t>
            </a:r>
            <a:r>
              <a:rPr lang="es-ES" sz="1600" dirty="0"/>
              <a:t> </a:t>
            </a:r>
            <a:r>
              <a:rPr lang="es-ES" sz="1100" dirty="0" smtClean="0">
                <a:solidFill>
                  <a:srgbClr val="040404"/>
                </a:solidFill>
              </a:rPr>
              <a:t>(https://peppol.eu/wp-content/uploads/2017/12/PEPPOL_Policy-for-use-of-identifiers-300-11_certificates.pdf)</a:t>
            </a:r>
            <a:endParaRPr lang="en-GB" sz="1600" dirty="0" smtClean="0">
              <a:solidFill>
                <a:srgbClr val="040404"/>
              </a:solidFill>
              <a:cs typeface="Arial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rgbClr val="040404"/>
                </a:solidFill>
                <a:hlinkClick r:id="rId3"/>
              </a:rPr>
              <a:t>EMSFEI</a:t>
            </a:r>
            <a:r>
              <a:rPr lang="es-ES" sz="1600" dirty="0" smtClean="0">
                <a:solidFill>
                  <a:srgbClr val="FFFFFF"/>
                </a:solidFill>
              </a:rPr>
              <a:t> </a:t>
            </a:r>
            <a:r>
              <a:rPr lang="es-ES" sz="1100" dirty="0">
                <a:solidFill>
                  <a:srgbClr val="040404"/>
                </a:solidFill>
              </a:rPr>
              <a:t>(</a:t>
            </a:r>
            <a:r>
              <a:rPr lang="es-ES" sz="1100" dirty="0">
                <a:solidFill>
                  <a:srgbClr val="040404"/>
                </a:solidFill>
                <a:hlinkClick r:id="rId3"/>
              </a:rPr>
              <a:t>https://ec.europa.eu/cefdigital/wiki/display/SDBX/2018/11/23/CEF+eInvoicing%3A+Publication+of+the+Electronic+Address+Scheme+Code+List</a:t>
            </a:r>
            <a:r>
              <a:rPr lang="es-ES" sz="1100" dirty="0" smtClean="0">
                <a:solidFill>
                  <a:srgbClr val="040404"/>
                </a:solidFill>
              </a:rPr>
              <a:t>)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s-ES" sz="1100" dirty="0">
              <a:solidFill>
                <a:srgbClr val="040404"/>
              </a:solidFill>
              <a:cs typeface="Arial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hlinkClick r:id="rId4"/>
              </a:rPr>
              <a:t>UN/CEFACT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code list for 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Agency IDs </a:t>
            </a:r>
            <a:r>
              <a:rPr lang="en-GB" sz="1100" dirty="0">
                <a:solidFill>
                  <a:srgbClr val="040404"/>
                </a:solidFill>
              </a:rPr>
              <a:t>(</a:t>
            </a:r>
            <a:r>
              <a:rPr lang="en-GB" sz="1100" dirty="0">
                <a:solidFill>
                  <a:srgbClr val="040404"/>
                </a:solidFill>
                <a:hlinkClick r:id="rId4"/>
              </a:rPr>
              <a:t>http://www.unece.org/trade/untdid/d08a/tred/tred3055.htm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)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859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8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493090"/>
            <a:ext cx="1552784" cy="441705"/>
          </a:xfrm>
        </p:spPr>
        <p:txBody>
          <a:bodyPr/>
          <a:lstStyle/>
          <a:p>
            <a:r>
              <a:rPr lang="en-GB" dirty="0" smtClean="0"/>
              <a:t>PUCs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6142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8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PUCs</a:t>
            </a:r>
            <a:endParaRPr lang="en-GB" sz="1800" noProof="0" dirty="0"/>
          </a:p>
        </p:txBody>
      </p:sp>
      <p:sp>
        <p:nvSpPr>
          <p:cNvPr id="4" name="TextBox 2"/>
          <p:cNvSpPr txBox="1"/>
          <p:nvPr/>
        </p:nvSpPr>
        <p:spPr>
          <a:xfrm>
            <a:off x="771328" y="2697648"/>
            <a:ext cx="81661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…</a:t>
            </a:r>
            <a:endParaRPr lang="en-GB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342900" indent="-342900">
              <a:buAutoNum type="arabicPeriod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234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9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484701"/>
            <a:ext cx="1552784" cy="441705"/>
          </a:xfrm>
        </p:spPr>
        <p:txBody>
          <a:bodyPr/>
          <a:lstStyle/>
          <a:p>
            <a:r>
              <a:rPr lang="en-GB" dirty="0" smtClean="0"/>
              <a:t>WG impact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4551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9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WG members’ impact</a:t>
            </a:r>
            <a:endParaRPr lang="en-GB" sz="1800" noProof="0" dirty="0"/>
          </a:p>
        </p:txBody>
      </p:sp>
      <p:sp>
        <p:nvSpPr>
          <p:cNvPr id="4" name="TextBox 2"/>
          <p:cNvSpPr txBox="1"/>
          <p:nvPr/>
        </p:nvSpPr>
        <p:spPr>
          <a:xfrm>
            <a:off x="771328" y="2697648"/>
            <a:ext cx="81661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…</a:t>
            </a:r>
            <a:endParaRPr lang="en-GB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342900" indent="-342900">
              <a:buAutoNum type="arabicPeriod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468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 smtClean="0"/>
              <a:t>10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296698"/>
            <a:ext cx="1552784" cy="403847"/>
          </a:xfrm>
        </p:spPr>
        <p:txBody>
          <a:bodyPr/>
          <a:lstStyle/>
          <a:p>
            <a:r>
              <a:rPr lang="en-GB" dirty="0" smtClean="0"/>
              <a:t>Questions </a:t>
            </a:r>
          </a:p>
          <a:p>
            <a:r>
              <a:rPr lang="en-GB" dirty="0" smtClean="0"/>
              <a:t>to the WG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3090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Round </a:t>
            </a:r>
          </a:p>
          <a:p>
            <a:r>
              <a:rPr lang="en-GB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26753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10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Questions to the WG members (1/2)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TextBox 2"/>
          <p:cNvSpPr txBox="1"/>
          <p:nvPr/>
        </p:nvSpPr>
        <p:spPr>
          <a:xfrm>
            <a:off x="210053" y="1698778"/>
            <a:ext cx="8166100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57300" lvl="2" indent="-342900">
              <a:buFontTx/>
              <a:buAutoNum type="arabicPeriod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Synergies with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SEMPER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?. </a:t>
            </a:r>
          </a:p>
          <a:p>
            <a:pPr marL="1257300" lvl="2" indent="-342900">
              <a:buFontTx/>
              <a:buAutoNum type="arabicPeriod"/>
            </a:pPr>
            <a:endParaRPr lang="en-US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FontTx/>
              <a:buAutoNum type="arabicPeriod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Does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versioning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the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mandate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content makes sense? This could be needed when the status of a power in a mandate changes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.</a:t>
            </a:r>
          </a:p>
          <a:p>
            <a:pPr marL="1257300" lvl="2" indent="-342900">
              <a:buAutoNum type="arabicPeriod"/>
            </a:pPr>
            <a:endParaRPr lang="en-US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Do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we need a kind of "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ServiceReport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" document to notify the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eMandate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Registry about how went the use of a mandate? (e.g., in the case of powers constrained as "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OneSingleUse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", the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eMandate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Registry would need to be notified about the successful consumption of the service, so it could change the status of the power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.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315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10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Questions to the WG members (2/2)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TextBox 2"/>
          <p:cNvSpPr txBox="1"/>
          <p:nvPr/>
        </p:nvSpPr>
        <p:spPr>
          <a:xfrm>
            <a:off x="210053" y="1698778"/>
            <a:ext cx="8166100" cy="4278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57300" lvl="2" indent="-342900">
              <a:buFont typeface="+mj-lt"/>
              <a:buAutoNum type="arabicPeriod" startAt="4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One or more Issuer System in the Request and Response: </a:t>
            </a:r>
          </a:p>
          <a:p>
            <a:pPr marL="1257300" lvl="2" indent="-342900">
              <a:buAutoNum type="arabicPeriod" startAt="4"/>
            </a:pPr>
            <a:endParaRPr lang="en-US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"Right now we propose to have an "Issuer" System. But a more flexible solution could be to have 1..n Systems involved in the transaction.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Additionally each System could have two properties: role (e.g. creator, mediator, issuer, etc.) and an ordinal number to identify the participation of each system in the transaction creator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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0, mediator1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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1, mediator2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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2, issuer-3, thus creating a chain of systems.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Now, is this relevant to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, or this an "internal" affair of the MS that issues the document?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Our proposal: keep it the simplest, one Issuer System.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08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 smtClean="0"/>
              <a:t>11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296698"/>
            <a:ext cx="1552784" cy="403847"/>
          </a:xfrm>
        </p:spPr>
        <p:txBody>
          <a:bodyPr/>
          <a:lstStyle/>
          <a:p>
            <a:r>
              <a:rPr lang="en-GB" dirty="0" smtClean="0"/>
              <a:t>Requests </a:t>
            </a:r>
          </a:p>
          <a:p>
            <a:r>
              <a:rPr lang="en-GB" dirty="0" smtClean="0"/>
              <a:t>to the WG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77980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11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Requests to the WG members (reminder)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TextBox 2"/>
          <p:cNvSpPr txBox="1"/>
          <p:nvPr/>
        </p:nvSpPr>
        <p:spPr>
          <a:xfrm>
            <a:off x="210053" y="1689511"/>
            <a:ext cx="8166100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Please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use the </a:t>
            </a:r>
            <a:r>
              <a:rPr lang="en-GB" sz="1600" b="1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GitHub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Issues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to start new threads of discussion</a:t>
            </a:r>
          </a:p>
          <a:p>
            <a:pPr marL="1257300" lvl="2" indent="-342900">
              <a:buAutoNum type="arabicPeriod"/>
            </a:pPr>
            <a:endParaRPr lang="en-GB" sz="16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Use the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  <a:hlinkClick r:id="rId2"/>
              </a:rPr>
              <a:t>everis-rpam@everis.com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email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only for governance aspects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(e.g. organising extra-ordinary WG meetings, other…)</a:t>
            </a: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Please provide Mandate, Request and Response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Data Models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(e.g. AT, ES are good examples)</a:t>
            </a: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Please provide us with Mandate, Request and Response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instance samples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(the more the better; we can provide help for data-masking)</a:t>
            </a: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Please provide examples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of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information requirements and constraints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that SP impose to access their services.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828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11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Next</a:t>
            </a:r>
          </a:p>
          <a:p>
            <a:r>
              <a:rPr lang="en-GB" noProof="0" dirty="0"/>
              <a:t>WG</a:t>
            </a:r>
          </a:p>
          <a:p>
            <a:r>
              <a:rPr lang="en-GB" noProof="0" dirty="0"/>
              <a:t>sessions</a:t>
            </a:r>
          </a:p>
        </p:txBody>
      </p:sp>
    </p:spTree>
    <p:extLst>
      <p:ext uri="{BB962C8B-B14F-4D97-AF65-F5344CB8AC3E}">
        <p14:creationId xmlns:p14="http://schemas.microsoft.com/office/powerpoint/2010/main" val="4276376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11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Next WG meeting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TextBox 2"/>
          <p:cNvSpPr txBox="1"/>
          <p:nvPr/>
        </p:nvSpPr>
        <p:spPr>
          <a:xfrm>
            <a:off x="-70283" y="3506062"/>
            <a:ext cx="81661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algn="ctr"/>
            <a:r>
              <a:rPr lang="en-GB" sz="20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14</a:t>
            </a:r>
            <a:r>
              <a:rPr lang="en-GB" sz="2000" b="1" baseline="300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</a:t>
            </a:r>
            <a:r>
              <a:rPr lang="en-GB" sz="20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March 10 a.m. (in three weeks)</a:t>
            </a:r>
          </a:p>
          <a:p>
            <a:pPr lvl="2" algn="ctr"/>
            <a:endParaRPr lang="en-GB" sz="20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 algn="ctr">
              <a:buAutoNum type="arabicPeriod"/>
            </a:pPr>
            <a:endParaRPr lang="en-GB" sz="20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26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91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100" name="Shape 458"/>
          <p:cNvSpPr/>
          <p:nvPr/>
        </p:nvSpPr>
        <p:spPr>
          <a:xfrm rot="10800000" flipH="1">
            <a:off x="298825" y="1924001"/>
            <a:ext cx="4095375" cy="4365037"/>
          </a:xfrm>
          <a:prstGeom prst="rect">
            <a:avLst/>
          </a:prstGeom>
          <a:noFill/>
          <a:ln w="6350" cap="flat">
            <a:solidFill>
              <a:srgbClr val="6785C1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05" name="Shape 463"/>
          <p:cNvSpPr/>
          <p:nvPr/>
        </p:nvSpPr>
        <p:spPr>
          <a:xfrm rot="10800000" flipH="1">
            <a:off x="4568435" y="1924002"/>
            <a:ext cx="4367726" cy="4365037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8" name="Shape 477"/>
          <p:cNvSpPr/>
          <p:nvPr/>
        </p:nvSpPr>
        <p:spPr>
          <a:xfrm>
            <a:off x="6390123" y="2340769"/>
            <a:ext cx="727120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 defTabSz="914400">
              <a:defRPr sz="9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GB" sz="900" b="1" dirty="0">
                <a:solidFill>
                  <a:srgbClr val="9AAE04"/>
                </a:solidFill>
              </a:rPr>
              <a:t>everis team</a:t>
            </a:r>
            <a:endParaRPr sz="900" b="1" dirty="0">
              <a:solidFill>
                <a:srgbClr val="9AAE04"/>
              </a:solidFill>
            </a:endParaRPr>
          </a:p>
        </p:txBody>
      </p:sp>
      <p:sp>
        <p:nvSpPr>
          <p:cNvPr id="129" name="Shape 477"/>
          <p:cNvSpPr/>
          <p:nvPr/>
        </p:nvSpPr>
        <p:spPr>
          <a:xfrm>
            <a:off x="1928678" y="2340730"/>
            <a:ext cx="84253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en-GB" sz="900" b="1" dirty="0">
                <a:solidFill>
                  <a:srgbClr val="003399"/>
                </a:solidFill>
                <a:latin typeface="Arial"/>
                <a:ea typeface="Arial"/>
                <a:cs typeface="Arial"/>
              </a:rPr>
              <a:t>DIGIT and MS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Round Table</a:t>
            </a:r>
          </a:p>
        </p:txBody>
      </p:sp>
      <p:sp>
        <p:nvSpPr>
          <p:cNvPr id="37" name="CuadroTexto 179">
            <a:extLst>
              <a:ext uri="{FF2B5EF4-FFF2-40B4-BE49-F238E27FC236}">
                <a16:creationId xmlns:a16="http://schemas.microsoft.com/office/drawing/2014/main" xmlns="" id="{A1E04E64-AB45-6B42-BF17-93C3272AF7A0}"/>
              </a:ext>
            </a:extLst>
          </p:cNvPr>
          <p:cNvSpPr txBox="1"/>
          <p:nvPr/>
        </p:nvSpPr>
        <p:spPr>
          <a:xfrm>
            <a:off x="4777843" y="2765297"/>
            <a:ext cx="4158318" cy="2492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chemeClr val="tx2"/>
                </a:solidFill>
              </a:rPr>
              <a:t>everis</a:t>
            </a:r>
          </a:p>
          <a:p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Virginia </a:t>
            </a:r>
            <a:r>
              <a:rPr lang="en-US" sz="1200" dirty="0" err="1">
                <a:solidFill>
                  <a:schemeClr val="tx2"/>
                </a:solidFill>
              </a:rPr>
              <a:t>Gomáriz</a:t>
            </a:r>
            <a:r>
              <a:rPr lang="en-US" sz="1200" dirty="0">
                <a:solidFill>
                  <a:schemeClr val="tx2"/>
                </a:solidFill>
              </a:rPr>
              <a:t> (client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Rui Venâncio (project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Enric Staromiejski (</a:t>
            </a:r>
            <a:r>
              <a:rPr lang="en-US" sz="1200" dirty="0" err="1">
                <a:solidFill>
                  <a:schemeClr val="tx2"/>
                </a:solidFill>
              </a:rPr>
              <a:t>eGovernment</a:t>
            </a:r>
            <a:r>
              <a:rPr lang="en-US" sz="1200" dirty="0">
                <a:solidFill>
                  <a:schemeClr val="tx2"/>
                </a:solidFill>
              </a:rPr>
              <a:t> and interoperability)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Laia Bota (semantics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</a:rPr>
              <a:t>Danae Djin Ah Armelle Desplanques </a:t>
            </a:r>
            <a:r>
              <a:rPr lang="en-US" sz="1200" dirty="0">
                <a:solidFill>
                  <a:schemeClr val="tx2"/>
                </a:solidFill>
              </a:rPr>
              <a:t>(business analyst</a:t>
            </a:r>
            <a:r>
              <a:rPr lang="en-US" sz="1200" dirty="0" smtClean="0">
                <a:solidFill>
                  <a:schemeClr val="tx2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</a:rPr>
              <a:t>Jade Maana (developer)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83" y="1760338"/>
            <a:ext cx="420394" cy="309563"/>
          </a:xfrm>
          <a:prstGeom prst="rect">
            <a:avLst/>
          </a:prstGeom>
        </p:spPr>
      </p:pic>
      <p:sp>
        <p:nvSpPr>
          <p:cNvPr id="17" name="Shape 464"/>
          <p:cNvSpPr/>
          <p:nvPr/>
        </p:nvSpPr>
        <p:spPr>
          <a:xfrm>
            <a:off x="1914339" y="1501521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74" y="1760338"/>
            <a:ext cx="496240" cy="334962"/>
          </a:xfrm>
          <a:prstGeom prst="rect">
            <a:avLst/>
          </a:prstGeom>
        </p:spPr>
      </p:pic>
      <p:sp>
        <p:nvSpPr>
          <p:cNvPr id="20" name="CuadroTexto 179">
            <a:extLst>
              <a:ext uri="{FF2B5EF4-FFF2-40B4-BE49-F238E27FC236}">
                <a16:creationId xmlns:a16="http://schemas.microsoft.com/office/drawing/2014/main" xmlns="" id="{A1E04E64-AB45-6B42-BF17-93C3272AF7A0}"/>
              </a:ext>
            </a:extLst>
          </p:cNvPr>
          <p:cNvSpPr txBox="1"/>
          <p:nvPr/>
        </p:nvSpPr>
        <p:spPr>
          <a:xfrm>
            <a:off x="392115" y="2765485"/>
            <a:ext cx="4476220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rgbClr val="003399"/>
                </a:solidFill>
              </a:rPr>
              <a:t>European Commission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Miguel </a:t>
            </a:r>
            <a:r>
              <a:rPr lang="en-US" sz="1200" dirty="0" err="1">
                <a:solidFill>
                  <a:srgbClr val="003399"/>
                </a:solidFill>
              </a:rPr>
              <a:t>Álvarez</a:t>
            </a:r>
            <a:r>
              <a:rPr lang="en-US" sz="1200" dirty="0">
                <a:solidFill>
                  <a:srgbClr val="003399"/>
                </a:solidFill>
              </a:rPr>
              <a:t>-Rodríguez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3399"/>
                </a:solidFill>
              </a:rPr>
              <a:t>Frédéric</a:t>
            </a:r>
            <a:r>
              <a:rPr lang="en-US" sz="1200" dirty="0">
                <a:solidFill>
                  <a:srgbClr val="003399"/>
                </a:solidFill>
              </a:rPr>
              <a:t> </a:t>
            </a:r>
            <a:r>
              <a:rPr lang="en-US" sz="1200" dirty="0" err="1">
                <a:solidFill>
                  <a:srgbClr val="003399"/>
                </a:solidFill>
              </a:rPr>
              <a:t>Poels</a:t>
            </a:r>
            <a:r>
              <a:rPr lang="en-US" sz="1200" dirty="0">
                <a:solidFill>
                  <a:srgbClr val="003399"/>
                </a:solidFill>
              </a:rPr>
              <a:t>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Carlos Gómez-Muñoz (DG CNNECT,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Valentin </a:t>
            </a:r>
            <a:r>
              <a:rPr lang="en-US" sz="1200" dirty="0" err="1">
                <a:solidFill>
                  <a:srgbClr val="003399"/>
                </a:solidFill>
              </a:rPr>
              <a:t>Mesaros</a:t>
            </a:r>
            <a:r>
              <a:rPr lang="en-US" sz="1200" dirty="0">
                <a:solidFill>
                  <a:srgbClr val="003399"/>
                </a:solidFill>
              </a:rPr>
              <a:t> (DIGIT,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r>
              <a:rPr lang="en-US" sz="1200" u="sng" dirty="0">
                <a:solidFill>
                  <a:srgbClr val="003399"/>
                </a:solidFill>
              </a:rPr>
              <a:t>Member States and Stakeholders</a:t>
            </a:r>
            <a:r>
              <a:rPr lang="en-US" sz="1200" dirty="0">
                <a:solidFill>
                  <a:srgbClr val="003399"/>
                </a:solidFill>
              </a:rPr>
              <a:t>:</a:t>
            </a:r>
          </a:p>
          <a:p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</p:txBody>
      </p:sp>
      <p:sp>
        <p:nvSpPr>
          <p:cNvPr id="21" name="Shape 464"/>
          <p:cNvSpPr/>
          <p:nvPr/>
        </p:nvSpPr>
        <p:spPr>
          <a:xfrm>
            <a:off x="6329943" y="1508892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556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2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Meeting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00509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2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Meeting objectives</a:t>
            </a:r>
            <a:endParaRPr lang="en-GB" sz="1800" noProof="0" dirty="0"/>
          </a:p>
        </p:txBody>
      </p:sp>
      <p:sp>
        <p:nvSpPr>
          <p:cNvPr id="4" name="TextBox 2"/>
          <p:cNvSpPr txBox="1"/>
          <p:nvPr/>
        </p:nvSpPr>
        <p:spPr>
          <a:xfrm>
            <a:off x="771328" y="2697648"/>
            <a:ext cx="8166100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Recap on the previous WG-Meeting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Reminder on the overall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On-going activities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Specific requests to the WG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Questions to the WG members</a:t>
            </a:r>
          </a:p>
          <a:p>
            <a:pPr marL="342900" indent="-342900">
              <a:buAutoNum type="arabicPeriod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1725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 smtClean="0"/>
              <a:t>3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244950"/>
            <a:ext cx="1552784" cy="403847"/>
          </a:xfrm>
        </p:spPr>
        <p:txBody>
          <a:bodyPr/>
          <a:lstStyle/>
          <a:p>
            <a:r>
              <a:rPr lang="en-GB" dirty="0" smtClean="0"/>
              <a:t>Work done and </a:t>
            </a:r>
            <a:br>
              <a:rPr lang="en-GB" dirty="0" smtClean="0"/>
            </a:br>
            <a:r>
              <a:rPr lang="en-GB" dirty="0" smtClean="0"/>
              <a:t>ongoing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49042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3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Work done: model stabilisation</a:t>
            </a:r>
            <a:endParaRPr lang="en-GB" sz="1800" noProof="0" dirty="0"/>
          </a:p>
        </p:txBody>
      </p:sp>
      <p:sp>
        <p:nvSpPr>
          <p:cNvPr id="16" name="TextBox 2"/>
          <p:cNvSpPr txBox="1"/>
          <p:nvPr/>
        </p:nvSpPr>
        <p:spPr>
          <a:xfrm>
            <a:off x="305381" y="1616759"/>
            <a:ext cx="8166100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Mapping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the MS information Requirements to the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Ontology: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AT and ES completed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rest….no models available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Taxud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is being proposed to be taken on board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Conceptual Model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evolution. Inputs from AT and ES have improved and enriched the models of 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Mandate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Request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Response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Agent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Issues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created up to now have provided valuable input for: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Governance and maintenance policy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Catalogue of PUC and Exchange Data Model (protocol)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eMandate Versioning 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47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3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Work ongoing: Issues handling</a:t>
            </a:r>
            <a:endParaRPr lang="en-GB" sz="1800" noProof="0" dirty="0"/>
          </a:p>
        </p:txBody>
      </p:sp>
      <p:sp>
        <p:nvSpPr>
          <p:cNvPr id="16" name="TextBox 2"/>
          <p:cNvSpPr txBox="1"/>
          <p:nvPr/>
        </p:nvSpPr>
        <p:spPr>
          <a:xfrm>
            <a:off x="305381" y="2119267"/>
            <a:ext cx="8166100" cy="4278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/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Examples of feed-back with impacts on the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model:</a:t>
            </a:r>
          </a:p>
          <a:p>
            <a:pPr lvl="2"/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Issue #1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, has generated the elaboration on IRCs, PUCs and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eAC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;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Issue #4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, current discussion and analysis on how to apply the eIDAS identifier policy for the eAuthorisation of representatives of natural and legal persons;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Issue #5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, puts forward the need for the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UC-01 EDM;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Issues #8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and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9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, SEMPER feed-back, will improve considerably the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glossary;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94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BEDD3E14A453E4496AF2E0DA37E6AF0" ma:contentTypeVersion="7" ma:contentTypeDescription="Crear nuevo documento." ma:contentTypeScope="" ma:versionID="778ae57a1a44ed6e6068cd261d09fa83">
  <xsd:schema xmlns:xsd="http://www.w3.org/2001/XMLSchema" xmlns:xs="http://www.w3.org/2001/XMLSchema" xmlns:p="http://schemas.microsoft.com/office/2006/metadata/properties" xmlns:ns2="1b76f22b-2e86-4845-9316-e91ba1eb8ba5" xmlns:ns3="80372719-428f-487a-a543-91ae19974bc3" targetNamespace="http://schemas.microsoft.com/office/2006/metadata/properties" ma:root="true" ma:fieldsID="52f355f3bced2accb7b764aac33b0d95" ns2:_="" ns3:_="">
    <xsd:import namespace="1b76f22b-2e86-4845-9316-e91ba1eb8ba5"/>
    <xsd:import namespace="80372719-428f-487a-a543-91ae19974b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76f22b-2e86-4845-9316-e91ba1eb8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72719-428f-487a-a543-91ae19974bc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212DFB-E463-4D9F-8FC1-4BA76C563568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80372719-428f-487a-a543-91ae19974bc3"/>
    <ds:schemaRef ds:uri="http://schemas.microsoft.com/office/2006/documentManagement/types"/>
    <ds:schemaRef ds:uri="1b76f22b-2e86-4845-9316-e91ba1eb8b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CEA8F5C-476D-4027-93BD-7C960A2C03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76f22b-2e86-4845-9316-e91ba1eb8ba5"/>
    <ds:schemaRef ds:uri="80372719-428f-487a-a543-91ae19974b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BD2431-2CAA-4E4D-9AA1-5FF85AEB65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1792</TotalTime>
  <Words>1012</Words>
  <Application>Microsoft Office PowerPoint</Application>
  <PresentationFormat>On-screen Show (4:3)</PresentationFormat>
  <Paragraphs>230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Wingdings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Enric Staromiejski Torregrosa</cp:lastModifiedBy>
  <cp:revision>126</cp:revision>
  <dcterms:created xsi:type="dcterms:W3CDTF">1601-01-01T00:00:00Z</dcterms:created>
  <dcterms:modified xsi:type="dcterms:W3CDTF">2019-02-20T18:05:03Z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0x010100EBEDD3E14A453E4496AF2E0DA37E6AF0</vt:lpwstr>
  </property>
</Properties>
</file>